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7_0.xml" ContentType="application/vnd.ms-powerpoint.comments+xml"/>
  <Override PartName="/ppt/notesSlides/notesSlide11.xml" ContentType="application/vnd.openxmlformats-officedocument.presentationml.notesSlide+xml"/>
  <Override PartName="/ppt/comments/modernComment_108_0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0D_0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82" r:id="rId5"/>
    <p:sldId id="259" r:id="rId6"/>
    <p:sldId id="260" r:id="rId7"/>
    <p:sldId id="283" r:id="rId8"/>
    <p:sldId id="261" r:id="rId9"/>
    <p:sldId id="262" r:id="rId10"/>
    <p:sldId id="263" r:id="rId11"/>
    <p:sldId id="264" r:id="rId12"/>
    <p:sldId id="265" r:id="rId13"/>
    <p:sldId id="281" r:id="rId14"/>
    <p:sldId id="28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31"/>
      <p:bold r:id="rId32"/>
      <p:italic r:id="rId33"/>
      <p:boldItalic r:id="rId34"/>
    </p:embeddedFont>
    <p:embeddedFont>
      <p:font typeface="IM Fell English SC" panose="020B0604020202020204" charset="0"/>
      <p:regular r:id="rId35"/>
    </p:embeddedFont>
    <p:embeddedFont>
      <p:font typeface="Oswald" panose="00000500000000000000" pitchFamily="2" charset="0"/>
      <p:regular r:id="rId36"/>
      <p:bold r:id="rId37"/>
    </p:embeddedFont>
    <p:embeddedFont>
      <p:font typeface="Tinos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4E773C-0F1F-163D-0061-C3B05F5BD0B5}" name="ניצן ממן" initials="NM" userId="S::Nitsan.Maman@e.braude.ac.il::cfeb33aa-4328-42ed-8ce5-d56c74d00279" providerId="AD"/>
  <p188:author id="{D02F6752-F890-B1BD-922D-DA016B5E06EB}" name="Moshe Sulamy" initials="MS" userId="S::moshesu@mta.ac.il::efdd22ad-b142-4860-a951-f2a3f5dd8e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25595-07A5-458C-95C5-86DACA2CF6BB}" v="5" dt="2024-05-24T12:44:59.003"/>
  </p1510:revLst>
</p1510:revInfo>
</file>

<file path=ppt/tableStyles.xml><?xml version="1.0" encoding="utf-8"?>
<a:tblStyleLst xmlns:a="http://schemas.openxmlformats.org/drawingml/2006/main" def="{FD86C771-3888-4D5D-BB7D-DD918251B8B1}">
  <a:tblStyle styleId="{FD86C771-3888-4D5D-BB7D-DD918251B8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11" autoAdjust="0"/>
  </p:normalViewPr>
  <p:slideViewPr>
    <p:cSldViewPr snapToGrid="0">
      <p:cViewPr varScale="1">
        <p:scale>
          <a:sx n="147" d="100"/>
          <a:sy n="147" d="100"/>
        </p:scale>
        <p:origin x="2683" y="10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ניצן ממן" userId="cfeb33aa-4328-42ed-8ce5-d56c74d00279" providerId="ADAL" clId="{B7A25595-07A5-458C-95C5-86DACA2CF6BB}"/>
    <pc:docChg chg="undo redo custSel addSld delSld modSld">
      <pc:chgData name="ניצן ממן" userId="cfeb33aa-4328-42ed-8ce5-d56c74d00279" providerId="ADAL" clId="{B7A25595-07A5-458C-95C5-86DACA2CF6BB}" dt="2024-05-24T12:49:32.527" v="605" actId="20577"/>
      <pc:docMkLst>
        <pc:docMk/>
      </pc:docMkLst>
      <pc:sldChg chg="modSp mod modCm">
        <pc:chgData name="ניצן ממן" userId="cfeb33aa-4328-42ed-8ce5-d56c74d00279" providerId="ADAL" clId="{B7A25595-07A5-458C-95C5-86DACA2CF6BB}" dt="2024-05-08T09:18:45.311" v="2" actId="20577"/>
        <pc:sldMkLst>
          <pc:docMk/>
          <pc:sldMk cId="0" sldId="256"/>
        </pc:sldMkLst>
        <pc:spChg chg="mod">
          <ac:chgData name="ניצן ממן" userId="cfeb33aa-4328-42ed-8ce5-d56c74d00279" providerId="ADAL" clId="{B7A25595-07A5-458C-95C5-86DACA2CF6BB}" dt="2024-05-08T09:18:45.311" v="2" actId="20577"/>
          <ac:spMkLst>
            <pc:docMk/>
            <pc:sldMk cId="0" sldId="256"/>
            <ac:spMk id="72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ניצן ממן" userId="cfeb33aa-4328-42ed-8ce5-d56c74d00279" providerId="ADAL" clId="{B7A25595-07A5-458C-95C5-86DACA2CF6BB}" dt="2024-05-08T09:18:45.311" v="2" actId="20577"/>
              <pc2:cmMkLst xmlns:pc2="http://schemas.microsoft.com/office/powerpoint/2019/9/main/command">
                <pc:docMk/>
                <pc:sldMk cId="0" sldId="256"/>
                <pc2:cmMk id="{FFEA7B35-2DE4-4F80-ACFB-3AAFBAB89CCE}"/>
              </pc2:cmMkLst>
            </pc226:cmChg>
          </p:ext>
        </pc:extLst>
      </pc:sldChg>
      <pc:sldChg chg="modSp mod modNotesTx">
        <pc:chgData name="ניצן ממן" userId="cfeb33aa-4328-42ed-8ce5-d56c74d00279" providerId="ADAL" clId="{B7A25595-07A5-458C-95C5-86DACA2CF6BB}" dt="2024-05-24T10:23:27.124" v="595" actId="20577"/>
        <pc:sldMkLst>
          <pc:docMk/>
          <pc:sldMk cId="0" sldId="264"/>
        </pc:sldMkLst>
        <pc:spChg chg="mod">
          <ac:chgData name="ניצן ממן" userId="cfeb33aa-4328-42ed-8ce5-d56c74d00279" providerId="ADAL" clId="{B7A25595-07A5-458C-95C5-86DACA2CF6BB}" dt="2024-05-20T12:51:58.927" v="123" actId="20577"/>
          <ac:spMkLst>
            <pc:docMk/>
            <pc:sldMk cId="0" sldId="264"/>
            <ac:spMk id="149" creationId="{00000000-0000-0000-0000-000000000000}"/>
          </ac:spMkLst>
        </pc:spChg>
      </pc:sldChg>
      <pc:sldChg chg="modSp mod">
        <pc:chgData name="ניצן ממן" userId="cfeb33aa-4328-42ed-8ce5-d56c74d00279" providerId="ADAL" clId="{B7A25595-07A5-458C-95C5-86DACA2CF6BB}" dt="2024-05-24T12:49:32.527" v="605" actId="20577"/>
        <pc:sldMkLst>
          <pc:docMk/>
          <pc:sldMk cId="0" sldId="277"/>
        </pc:sldMkLst>
        <pc:graphicFrameChg chg="modGraphic">
          <ac:chgData name="ניצן ממן" userId="cfeb33aa-4328-42ed-8ce5-d56c74d00279" providerId="ADAL" clId="{B7A25595-07A5-458C-95C5-86DACA2CF6BB}" dt="2024-05-24T12:49:32.527" v="605" actId="20577"/>
          <ac:graphicFrameMkLst>
            <pc:docMk/>
            <pc:sldMk cId="0" sldId="277"/>
            <ac:graphicFrameMk id="247" creationId="{00000000-0000-0000-0000-000000000000}"/>
          </ac:graphicFrameMkLst>
        </pc:graphicFrameChg>
      </pc:sldChg>
      <pc:sldChg chg="del">
        <pc:chgData name="ניצן ממן" userId="cfeb33aa-4328-42ed-8ce5-d56c74d00279" providerId="ADAL" clId="{B7A25595-07A5-458C-95C5-86DACA2CF6BB}" dt="2024-05-20T12:47:22.045" v="78" actId="2696"/>
        <pc:sldMkLst>
          <pc:docMk/>
          <pc:sldMk cId="0" sldId="280"/>
        </pc:sldMkLst>
      </pc:sldChg>
      <pc:sldChg chg="addSp delSp modSp mod">
        <pc:chgData name="ניצן ממן" userId="cfeb33aa-4328-42ed-8ce5-d56c74d00279" providerId="ADAL" clId="{B7A25595-07A5-458C-95C5-86DACA2CF6BB}" dt="2024-05-20T12:58:27.206" v="142"/>
        <pc:sldMkLst>
          <pc:docMk/>
          <pc:sldMk cId="4094120712" sldId="281"/>
        </pc:sldMkLst>
        <pc:spChg chg="add del mod">
          <ac:chgData name="ניצן ממן" userId="cfeb33aa-4328-42ed-8ce5-d56c74d00279" providerId="ADAL" clId="{B7A25595-07A5-458C-95C5-86DACA2CF6BB}" dt="2024-05-20T12:58:27.206" v="142"/>
          <ac:spMkLst>
            <pc:docMk/>
            <pc:sldMk cId="4094120712" sldId="281"/>
            <ac:spMk id="6" creationId="{B7145568-389C-3288-BD1D-31BCA933BF51}"/>
          </ac:spMkLst>
        </pc:spChg>
        <pc:spChg chg="add mod">
          <ac:chgData name="ניצן ממן" userId="cfeb33aa-4328-42ed-8ce5-d56c74d00279" providerId="ADAL" clId="{B7A25595-07A5-458C-95C5-86DACA2CF6BB}" dt="2024-05-20T12:58:26.037" v="140"/>
          <ac:spMkLst>
            <pc:docMk/>
            <pc:sldMk cId="4094120712" sldId="281"/>
            <ac:spMk id="7" creationId="{F1DAC66B-8AC8-6A9C-935B-1D9F4693726D}"/>
          </ac:spMkLst>
        </pc:spChg>
        <pc:spChg chg="add mod">
          <ac:chgData name="ניצן ממן" userId="cfeb33aa-4328-42ed-8ce5-d56c74d00279" providerId="ADAL" clId="{B7A25595-07A5-458C-95C5-86DACA2CF6BB}" dt="2024-05-20T12:58:17.032" v="134"/>
          <ac:spMkLst>
            <pc:docMk/>
            <pc:sldMk cId="4094120712" sldId="281"/>
            <ac:spMk id="8" creationId="{32234B85-7779-F7CC-1D35-FC0090592242}"/>
          </ac:spMkLst>
        </pc:spChg>
        <pc:picChg chg="add mod">
          <ac:chgData name="ניצן ממן" userId="cfeb33aa-4328-42ed-8ce5-d56c74d00279" providerId="ADAL" clId="{B7A25595-07A5-458C-95C5-86DACA2CF6BB}" dt="2024-05-20T12:58:00.876" v="132" actId="1076"/>
          <ac:picMkLst>
            <pc:docMk/>
            <pc:sldMk cId="4094120712" sldId="281"/>
            <ac:picMk id="2" creationId="{C9461D95-69D6-651A-B37E-679D887F5CAD}"/>
          </ac:picMkLst>
        </pc:picChg>
        <pc:picChg chg="del">
          <ac:chgData name="ניצן ממן" userId="cfeb33aa-4328-42ed-8ce5-d56c74d00279" providerId="ADAL" clId="{B7A25595-07A5-458C-95C5-86DACA2CF6BB}" dt="2024-05-20T12:57:20.537" v="126" actId="478"/>
          <ac:picMkLst>
            <pc:docMk/>
            <pc:sldMk cId="4094120712" sldId="281"/>
            <ac:picMk id="5" creationId="{8940A08C-CAEF-4D36-AE70-831C3AB459D2}"/>
          </ac:picMkLst>
        </pc:picChg>
      </pc:sldChg>
      <pc:sldChg chg="addSp delSp modSp add mod">
        <pc:chgData name="ניצן ממן" userId="cfeb33aa-4328-42ed-8ce5-d56c74d00279" providerId="ADAL" clId="{B7A25595-07A5-458C-95C5-86DACA2CF6BB}" dt="2024-05-20T12:40:31.231" v="60" actId="1037"/>
        <pc:sldMkLst>
          <pc:docMk/>
          <pc:sldMk cId="1484290348" sldId="282"/>
        </pc:sldMkLst>
        <pc:spChg chg="add mod">
          <ac:chgData name="ניצן ממן" userId="cfeb33aa-4328-42ed-8ce5-d56c74d00279" providerId="ADAL" clId="{B7A25595-07A5-458C-95C5-86DACA2CF6BB}" dt="2024-05-20T12:40:31.231" v="60" actId="1037"/>
          <ac:spMkLst>
            <pc:docMk/>
            <pc:sldMk cId="1484290348" sldId="282"/>
            <ac:spMk id="5" creationId="{C0C0B5E0-DF2B-927B-7F9B-342B1585F9A4}"/>
          </ac:spMkLst>
        </pc:spChg>
        <pc:spChg chg="del">
          <ac:chgData name="ניצן ממן" userId="cfeb33aa-4328-42ed-8ce5-d56c74d00279" providerId="ADAL" clId="{B7A25595-07A5-458C-95C5-86DACA2CF6BB}" dt="2024-05-20T12:34:26.521" v="4" actId="478"/>
          <ac:spMkLst>
            <pc:docMk/>
            <pc:sldMk cId="1484290348" sldId="282"/>
            <ac:spMk id="88" creationId="{00000000-0000-0000-0000-000000000000}"/>
          </ac:spMkLst>
        </pc:spChg>
        <pc:picChg chg="add mod">
          <ac:chgData name="ניצן ממן" userId="cfeb33aa-4328-42ed-8ce5-d56c74d00279" providerId="ADAL" clId="{B7A25595-07A5-458C-95C5-86DACA2CF6BB}" dt="2024-05-20T12:37:44.342" v="8" actId="14100"/>
          <ac:picMkLst>
            <pc:docMk/>
            <pc:sldMk cId="1484290348" sldId="282"/>
            <ac:picMk id="3" creationId="{C0BDAC9A-BA21-F031-9B2C-F6F38CCF9061}"/>
          </ac:picMkLst>
        </pc:picChg>
      </pc:sldChg>
      <pc:sldChg chg="addSp delSp modSp add mod">
        <pc:chgData name="ניצן ממן" userId="cfeb33aa-4328-42ed-8ce5-d56c74d00279" providerId="ADAL" clId="{B7A25595-07A5-458C-95C5-86DACA2CF6BB}" dt="2024-05-20T12:45:07.871" v="77" actId="1076"/>
        <pc:sldMkLst>
          <pc:docMk/>
          <pc:sldMk cId="2520399974" sldId="283"/>
        </pc:sldMkLst>
        <pc:spChg chg="del">
          <ac:chgData name="ניצן ממן" userId="cfeb33aa-4328-42ed-8ce5-d56c74d00279" providerId="ADAL" clId="{B7A25595-07A5-458C-95C5-86DACA2CF6BB}" dt="2024-05-20T12:43:02.273" v="64" actId="478"/>
          <ac:spMkLst>
            <pc:docMk/>
            <pc:sldMk cId="2520399974" sldId="283"/>
            <ac:spMk id="105" creationId="{00000000-0000-0000-0000-000000000000}"/>
          </ac:spMkLst>
        </pc:spChg>
        <pc:picChg chg="add del">
          <ac:chgData name="ניצן ממן" userId="cfeb33aa-4328-42ed-8ce5-d56c74d00279" providerId="ADAL" clId="{B7A25595-07A5-458C-95C5-86DACA2CF6BB}" dt="2024-05-20T12:44:29.183" v="66" actId="478"/>
          <ac:picMkLst>
            <pc:docMk/>
            <pc:sldMk cId="2520399974" sldId="283"/>
            <ac:picMk id="3" creationId="{A99B363A-098F-5280-9267-68B5589EA1F0}"/>
          </ac:picMkLst>
        </pc:picChg>
        <pc:picChg chg="add mod">
          <ac:chgData name="ניצן ממן" userId="cfeb33aa-4328-42ed-8ce5-d56c74d00279" providerId="ADAL" clId="{B7A25595-07A5-458C-95C5-86DACA2CF6BB}" dt="2024-05-20T12:45:03.913" v="76" actId="1076"/>
          <ac:picMkLst>
            <pc:docMk/>
            <pc:sldMk cId="2520399974" sldId="283"/>
            <ac:picMk id="5" creationId="{2A32BBB8-8B1D-D9FA-3EB2-62BEF4221DDE}"/>
          </ac:picMkLst>
        </pc:picChg>
        <pc:picChg chg="add mod">
          <ac:chgData name="ניצן ממן" userId="cfeb33aa-4328-42ed-8ce5-d56c74d00279" providerId="ADAL" clId="{B7A25595-07A5-458C-95C5-86DACA2CF6BB}" dt="2024-05-20T12:45:07.871" v="77" actId="1076"/>
          <ac:picMkLst>
            <pc:docMk/>
            <pc:sldMk cId="2520399974" sldId="283"/>
            <ac:picMk id="7" creationId="{FD222E00-5FEB-4B0E-4303-F4FFB6FC7821}"/>
          </ac:picMkLst>
        </pc:picChg>
      </pc:sldChg>
      <pc:sldChg chg="new del">
        <pc:chgData name="ניצן ממן" userId="cfeb33aa-4328-42ed-8ce5-d56c74d00279" providerId="ADAL" clId="{B7A25595-07A5-458C-95C5-86DACA2CF6BB}" dt="2024-05-20T12:42:55.964" v="62" actId="47"/>
        <pc:sldMkLst>
          <pc:docMk/>
          <pc:sldMk cId="4131669110" sldId="283"/>
        </pc:sldMkLst>
      </pc:sldChg>
      <pc:sldChg chg="addSp delSp modSp add mod">
        <pc:chgData name="ניצן ממן" userId="cfeb33aa-4328-42ed-8ce5-d56c74d00279" providerId="ADAL" clId="{B7A25595-07A5-458C-95C5-86DACA2CF6BB}" dt="2024-05-24T12:45:11.943" v="601" actId="14100"/>
        <pc:sldMkLst>
          <pc:docMk/>
          <pc:sldMk cId="2553447982" sldId="284"/>
        </pc:sldMkLst>
        <pc:spChg chg="add del">
          <ac:chgData name="ניצן ממן" userId="cfeb33aa-4328-42ed-8ce5-d56c74d00279" providerId="ADAL" clId="{B7A25595-07A5-458C-95C5-86DACA2CF6BB}" dt="2024-05-20T12:59:09.752" v="144" actId="22"/>
          <ac:spMkLst>
            <pc:docMk/>
            <pc:sldMk cId="2553447982" sldId="284"/>
            <ac:spMk id="3" creationId="{3D9FA79F-910F-8D8C-377D-963E5C8FD103}"/>
          </ac:spMkLst>
        </pc:spChg>
        <pc:spChg chg="add mod">
          <ac:chgData name="ניצן ממן" userId="cfeb33aa-4328-42ed-8ce5-d56c74d00279" providerId="ADAL" clId="{B7A25595-07A5-458C-95C5-86DACA2CF6BB}" dt="2024-05-20T12:59:17.164" v="146" actId="1076"/>
          <ac:spMkLst>
            <pc:docMk/>
            <pc:sldMk cId="2553447982" sldId="284"/>
            <ac:spMk id="6" creationId="{075E24DF-7A52-D2F1-4522-D166FE18FF1A}"/>
          </ac:spMkLst>
        </pc:spChg>
        <pc:picChg chg="add mod">
          <ac:chgData name="ניצן ממן" userId="cfeb33aa-4328-42ed-8ce5-d56c74d00279" providerId="ADAL" clId="{B7A25595-07A5-458C-95C5-86DACA2CF6BB}" dt="2024-05-24T12:45:11.943" v="601" actId="14100"/>
          <ac:picMkLst>
            <pc:docMk/>
            <pc:sldMk cId="2553447982" sldId="284"/>
            <ac:picMk id="2" creationId="{55D894B6-C436-563D-96CC-C45D6BC4218F}"/>
          </ac:picMkLst>
        </pc:picChg>
        <pc:picChg chg="del">
          <ac:chgData name="ניצן ממן" userId="cfeb33aa-4328-42ed-8ce5-d56c74d00279" providerId="ADAL" clId="{B7A25595-07A5-458C-95C5-86DACA2CF6BB}" dt="2024-05-24T12:44:58.568" v="596" actId="478"/>
          <ac:picMkLst>
            <pc:docMk/>
            <pc:sldMk cId="2553447982" sldId="284"/>
            <ac:picMk id="5" creationId="{8940A08C-CAEF-4D36-AE70-831C3AB459D2}"/>
          </ac:picMkLst>
        </pc:picChg>
      </pc:sldChg>
    </pc:docChg>
  </pc:docChgLst>
</pc:chgInfo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EA7B35-2DE4-4F80-ACFB-3AAFBAB89CCE}" authorId="{D02F6752-F890-B1BD-922D-DA016B5E06EB}" created="2024-05-07T05:38:31.85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72" creationId="{00000000-0000-0000-0000-000000000000}"/>
      <ac:txMk cp="80" len="1">
        <ac:context len="88" hash="209996189"/>
      </ac:txMk>
    </ac:txMkLst>
    <p188:pos x="3581962" y="2042294"/>
    <p188:txBody>
      <a:bodyPr/>
      <a:lstStyle/>
      <a:p>
        <a:r>
          <a:rPr lang="en-IL"/>
          <a:t>Sulamy*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8T08:45:45.058" authorId="{6C4E773C-0F1F-163D-0061-C3B05F5BD0B5}"/>
          </p223:rxn>
        </p223:reactions>
      </p:ext>
    </p188:extLst>
  </p188:cm>
</p188:cmLst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A01007-9595-4634-AAB8-3FFA2808CB9E}" authorId="{D02F6752-F890-B1BD-922D-DA016B5E06EB}" created="2024-05-07T05:39:21.293">
    <pc:sldMkLst xmlns:pc="http://schemas.microsoft.com/office/powerpoint/2013/main/command">
      <pc:docMk/>
      <pc:sldMk cId="0" sldId="263"/>
    </pc:sldMkLst>
    <p188:txBody>
      <a:bodyPr/>
      <a:lstStyle/>
      <a:p>
        <a:r>
          <a:rPr lang="en-IL"/>
          <a:t>קצת יותר מדי טקסט
לכוון ל-bullet points
3-5 מילים
לתאר בע"פ את המלל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8T08:50:48.045" authorId="{6C4E773C-0F1F-163D-0061-C3B05F5BD0B5}"/>
          </p223:rxn>
        </p223:reactions>
      </p:ext>
    </p188:extLst>
  </p188:cm>
</p188:cmLst>
</file>

<file path=ppt/comments/modernComment_10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B14445-67DB-47AA-805B-3DE80A0785BE}" authorId="{D02F6752-F890-B1BD-922D-DA016B5E06EB}" created="2024-05-07T05:39:53.468">
    <pc:sldMkLst xmlns:pc="http://schemas.microsoft.com/office/powerpoint/2013/main/command">
      <pc:docMk/>
      <pc:sldMk cId="0" sldId="264"/>
    </pc:sldMkLst>
    <p188:txBody>
      <a:bodyPr/>
      <a:lstStyle/>
      <a:p>
        <a:r>
          <a:rPr lang="en-IL"/>
          <a:t>לקצץ מלל גם פה - באותו אופן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8T08:50:50.305" authorId="{6C4E773C-0F1F-163D-0061-C3B05F5BD0B5}"/>
          </p223:rxn>
        </p223:reactions>
      </p:ext>
    </p188:extLst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9BCCFA-6BAF-488E-9904-D1738257D76D}" authorId="{D02F6752-F890-B1BD-922D-DA016B5E06EB}" created="2024-05-07T05:40:44.346">
    <pc:sldMkLst xmlns:pc="http://schemas.microsoft.com/office/powerpoint/2013/main/command">
      <pc:docMk/>
      <pc:sldMk cId="0" sldId="269"/>
    </pc:sldMkLst>
    <p188:txBody>
      <a:bodyPr/>
      <a:lstStyle/>
      <a:p>
        <a:r>
          <a:rPr lang="en-IL"/>
          <a:t>להזכיר בע"פ את המגבלה של הסביבות שתגדירו
אפשר אפילו לעשות פה תיבת בחירה לחלק הזה ועל בסיסה לתת למשתמש לבחור "סוג" סיפור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8T09:01:01.613" authorId="{6C4E773C-0F1F-163D-0061-C3B05F5BD0B5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"blankets," on top of the logic for each user input using the OpenAI ChatGPT model </a:t>
            </a:r>
            <a:r>
              <a:rPr lang="en" sz="1100" dirty="0"/>
              <a:t>, </a:t>
            </a:r>
            <a:r>
              <a:rPr lang="en-US" sz="1100" dirty="0"/>
              <a:t>Player inputs will guide the story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 to represent the ongoing narrative using DALL-E. Visuals, themes will align with player 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8dd9e52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8dd9e52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" sz="1100" dirty="0"/>
              <a:t>the atmosphere and theme of the story within the book </a:t>
            </a:r>
            <a:r>
              <a:rPr lang="en-US" sz="1100" dirty="0"/>
              <a:t>enabled by keyword extraction algorithms that detect locations based on the given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Why Rake algorithm? –	1) well suited for real time application because it is fast, efficient and low-cost performance</a:t>
            </a:r>
            <a:br>
              <a:rPr lang="en-US" sz="1100" dirty="0"/>
            </a:br>
            <a:r>
              <a:rPr lang="en-US" sz="1100" dirty="0"/>
              <a:t>		2) it is simple to implement and doesn’t require extensive training data</a:t>
            </a:r>
            <a:br>
              <a:rPr lang="en-US" sz="1100" dirty="0"/>
            </a:br>
            <a:r>
              <a:rPr lang="en-US" sz="1100" dirty="0"/>
              <a:t>		3) effective with short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how it RAKE works? - 	1) Unsupervised </a:t>
            </a:r>
            <a:br>
              <a:rPr lang="en-US" sz="1100" dirty="0"/>
            </a:br>
            <a:r>
              <a:rPr lang="en-US" sz="1100" dirty="0"/>
              <a:t>		2) remove common words</a:t>
            </a:r>
            <a:br>
              <a:rPr lang="en-US" sz="1100" dirty="0"/>
            </a:br>
            <a:r>
              <a:rPr lang="en-US" sz="1100" dirty="0"/>
              <a:t>		3) rank </a:t>
            </a:r>
            <a:endParaRPr lang="he-IL" sz="11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29445145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29445145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294451458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294451458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294451458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294451458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Hover will open tooltip box with: Currently supports: desert, space, forest, ……. Selecting an area that is not included in the list will bring you to a generic environment which will detract from the game experience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Hover Here for Supported Adventures: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Positioning your cursor over this option will display a tooltip that reads: "Currently Supported Environments: Desert, Space, Forest, etc. Selecting an environment not listed may lead you to a generic setting, potentially diminishing the immersive quality of your experience." This feature informs players of the available environment options and their impact on gameplay immersion.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294451458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294451458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29445145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29445145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29445145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29445145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28dd9e52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28dd9e52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294451458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294451458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28dd9e52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28dd9e52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294451458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294451458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294451458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294451458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29445145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d29445145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9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28dd9e52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28dd9e52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28dd9e52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28dd9e52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28dd9e52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28dd9e52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733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28dd9e52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28dd9e52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28dd9e52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28dd9e52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book">
  <p:cSld name="BLANK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13350" y="46270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right">
  <p:cSld name="CAPTION_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0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les.eric.ed.gov/fulltext/ED607777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274" y="581325"/>
            <a:ext cx="6903373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9887" y="1819875"/>
            <a:ext cx="1934950" cy="19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l="-2800" r="2799"/>
          <a:stretch/>
        </p:blipFill>
        <p:spPr>
          <a:xfrm>
            <a:off x="5803888" y="3908875"/>
            <a:ext cx="2402825" cy="5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217375" y="1665825"/>
            <a:ext cx="5168700" cy="2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Capstone Project Phase A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24-</a:t>
            </a:r>
            <a:r>
              <a:rPr lang="en" sz="3000" dirty="0">
                <a:solidFill>
                  <a:srgbClr val="4A86E8"/>
                </a:solidFill>
                <a:latin typeface="EB Garamond"/>
                <a:ea typeface="EB Garamond"/>
                <a:cs typeface="EB Garamond"/>
                <a:sym typeface="EB Garamond"/>
              </a:rPr>
              <a:t>1</a:t>
            </a: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-D-40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Nitsan Maman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Ron Shahar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Advisor: PhD. Sulamy Moshe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</p:spTree>
  </p:cSld>
  <p:clrMapOvr>
    <a:masterClrMapping/>
  </p:clrMapOvr>
  <p:transition>
    <p:fade thruBlk="1"/>
  </p:transition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Story Integrated By AI</a:t>
            </a:r>
            <a:endParaRPr sz="3100"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37" name="Google Shape;137;p21" descr="Vintage Mockingbird b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075" y="1443062"/>
            <a:ext cx="2388775" cy="22573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075" y="1443050"/>
            <a:ext cx="2388775" cy="225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9" name="Google Shape;139;p21"/>
          <p:cNvSpPr txBox="1"/>
          <p:nvPr/>
        </p:nvSpPr>
        <p:spPr>
          <a:xfrm>
            <a:off x="6059213" y="3737825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AI-generated picture by our model in DALL-E</a:t>
            </a:r>
            <a:endParaRPr sz="1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666326"/>
            <a:ext cx="4590300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" sz="1800" dirty="0"/>
              <a:t>AI crafts dynamic narratives</a:t>
            </a:r>
            <a:r>
              <a:rPr lang="en-US" sz="1800" dirty="0"/>
              <a:t>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1800" dirty="0"/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" sz="1800" dirty="0"/>
              <a:t>Each page will include an AI-generated image.</a:t>
            </a:r>
            <a:endParaRPr sz="1800" dirty="0"/>
          </a:p>
        </p:txBody>
      </p:sp>
      <p:sp>
        <p:nvSpPr>
          <p:cNvPr id="141" name="Google Shape;141;p21"/>
          <p:cNvSpPr/>
          <p:nvPr/>
        </p:nvSpPr>
        <p:spPr>
          <a:xfrm>
            <a:off x="1388970" y="780497"/>
            <a:ext cx="646684" cy="49044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4926" y="614011"/>
            <a:ext cx="2388900" cy="65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5096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Adaptive Game Environments</a:t>
            </a:r>
            <a:endParaRPr sz="310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1212275" y="1367325"/>
            <a:ext cx="4858200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Keyword extraction algorithm RAKE detect </a:t>
            </a:r>
            <a:r>
              <a:rPr lang="en" sz="2100" dirty="0"/>
              <a:t>matched environment </a:t>
            </a:r>
            <a:r>
              <a:rPr lang="en-US" sz="2100" dirty="0"/>
              <a:t>in the given text.</a:t>
            </a:r>
            <a:br>
              <a:rPr lang="en" sz="2100" dirty="0"/>
            </a:br>
            <a:endParaRPr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dirty="0"/>
              <a:t>Players can pause reading and immerse themselves in their surroundings.</a:t>
            </a:r>
            <a:endParaRPr sz="2100" dirty="0"/>
          </a:p>
        </p:txBody>
      </p:sp>
      <p:sp>
        <p:nvSpPr>
          <p:cNvPr id="150" name="Google Shape;150;p22"/>
          <p:cNvSpPr/>
          <p:nvPr/>
        </p:nvSpPr>
        <p:spPr>
          <a:xfrm>
            <a:off x="1316552" y="645977"/>
            <a:ext cx="754305" cy="63991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l="6187" r="6178"/>
          <a:stretch/>
        </p:blipFill>
        <p:spPr>
          <a:xfrm>
            <a:off x="5937575" y="1489650"/>
            <a:ext cx="2388774" cy="22573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2" name="Google Shape;152;p22"/>
          <p:cNvSpPr txBox="1"/>
          <p:nvPr/>
        </p:nvSpPr>
        <p:spPr>
          <a:xfrm>
            <a:off x="6408513" y="3806025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An adventure set in the forest</a:t>
            </a:r>
            <a:endParaRPr sz="1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Game Logic Designed by Developers</a:t>
            </a:r>
            <a:endParaRPr sz="3100" dirty="0"/>
          </a:p>
        </p:txBody>
      </p:sp>
      <p:sp>
        <p:nvSpPr>
          <p:cNvPr id="159" name="Google Shape;159;p23"/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4294967295"/>
          </p:nvPr>
        </p:nvSpPr>
        <p:spPr>
          <a:xfrm>
            <a:off x="1212275" y="1367325"/>
            <a:ext cx="4858200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To ensure balanced gameplay, developers will handle the game logic, ensuring alignment with the pre-created AI story and theme. 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This ensures consistent and engaging gameplay.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B39C6-6A0D-43CA-9119-A2998CF6D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61D95-69D6-651A-B37E-679D887F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97" y="1355153"/>
            <a:ext cx="6420515" cy="3061406"/>
          </a:xfrm>
          <a:prstGeom prst="rect">
            <a:avLst/>
          </a:prstGeom>
        </p:spPr>
      </p:pic>
      <p:sp>
        <p:nvSpPr>
          <p:cNvPr id="7" name="Google Shape;158;p23">
            <a:extLst>
              <a:ext uri="{FF2B5EF4-FFF2-40B4-BE49-F238E27FC236}">
                <a16:creationId xmlns:a16="http://schemas.microsoft.com/office/drawing/2014/main" id="{F1DAC66B-8AC8-6A9C-935B-1D9F4693726D}"/>
              </a:ext>
            </a:extLst>
          </p:cNvPr>
          <p:cNvSpPr txBox="1">
            <a:spLocks/>
          </p:cNvSpPr>
          <p:nvPr/>
        </p:nvSpPr>
        <p:spPr>
          <a:xfrm>
            <a:off x="2177700" y="743150"/>
            <a:ext cx="606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100" dirty="0"/>
              <a:t>Architecture overview</a:t>
            </a:r>
          </a:p>
        </p:txBody>
      </p:sp>
      <p:sp>
        <p:nvSpPr>
          <p:cNvPr id="8" name="Google Shape;159;p23">
            <a:extLst>
              <a:ext uri="{FF2B5EF4-FFF2-40B4-BE49-F238E27FC236}">
                <a16:creationId xmlns:a16="http://schemas.microsoft.com/office/drawing/2014/main" id="{32234B85-7779-F7CC-1D35-FC0090592242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2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B39C6-6A0D-43CA-9119-A2998CF6D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75E24DF-7A52-D2F1-4522-D166FE18FF1A}"/>
              </a:ext>
            </a:extLst>
          </p:cNvPr>
          <p:cNvSpPr txBox="1">
            <a:spLocks/>
          </p:cNvSpPr>
          <p:nvPr/>
        </p:nvSpPr>
        <p:spPr>
          <a:xfrm>
            <a:off x="859530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D894B6-C436-563D-96CC-C45D6BC42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44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2345625" y="1722725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 and Flow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title" idx="4294967295"/>
          </p:nvPr>
        </p:nvSpPr>
        <p:spPr>
          <a:xfrm>
            <a:off x="1267750" y="681975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Main Menu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350" y="885035"/>
            <a:ext cx="5689725" cy="308704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4294967295"/>
          </p:nvPr>
        </p:nvSpPr>
        <p:spPr>
          <a:xfrm>
            <a:off x="1267750" y="681975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Start Game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and player 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selection 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275" y="932175"/>
            <a:ext cx="5689725" cy="30870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4294967295"/>
          </p:nvPr>
        </p:nvSpPr>
        <p:spPr>
          <a:xfrm>
            <a:off x="1267750" y="681975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Start New Adventure 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4">
            <a:alphaModFix/>
          </a:blip>
          <a:srcRect l="10006" r="10006"/>
          <a:stretch/>
        </p:blipFill>
        <p:spPr>
          <a:xfrm>
            <a:off x="2612350" y="737450"/>
            <a:ext cx="5484176" cy="33082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6F092F-F2FC-A7B0-9694-3FD48AA82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9" r="9536"/>
          <a:stretch/>
        </p:blipFill>
        <p:spPr bwMode="auto">
          <a:xfrm>
            <a:off x="2607270" y="737450"/>
            <a:ext cx="5484176" cy="33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4294967295"/>
          </p:nvPr>
        </p:nvSpPr>
        <p:spPr>
          <a:xfrm>
            <a:off x="1240700" y="681975"/>
            <a:ext cx="14088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Environment Exploration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500" y="885875"/>
            <a:ext cx="5737700" cy="27684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2651250" y="2268550"/>
            <a:ext cx="4092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Introduction</a:t>
            </a:r>
            <a:endParaRPr sz="6000"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294967295"/>
          </p:nvPr>
        </p:nvSpPr>
        <p:spPr>
          <a:xfrm>
            <a:off x="3035400" y="865950"/>
            <a:ext cx="4092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Chapter 1 -</a:t>
            </a:r>
            <a:endParaRPr sz="6000"/>
          </a:p>
        </p:txBody>
      </p:sp>
      <p:sp>
        <p:nvSpPr>
          <p:cNvPr id="80" name="Google Shape;80;p15"/>
          <p:cNvSpPr/>
          <p:nvPr/>
        </p:nvSpPr>
        <p:spPr>
          <a:xfrm>
            <a:off x="2257751" y="1167825"/>
            <a:ext cx="698466" cy="67873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537264" y="1421559"/>
            <a:ext cx="585905" cy="678744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4294967295"/>
          </p:nvPr>
        </p:nvSpPr>
        <p:spPr>
          <a:xfrm>
            <a:off x="1267750" y="681975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Book Interaction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7475" y="932175"/>
            <a:ext cx="5658400" cy="2730186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 idx="4294967295"/>
          </p:nvPr>
        </p:nvSpPr>
        <p:spPr>
          <a:xfrm>
            <a:off x="1267750" y="681975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Pause Menu 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425" y="912625"/>
            <a:ext cx="5680300" cy="2740751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ctrTitle"/>
          </p:nvPr>
        </p:nvSpPr>
        <p:spPr>
          <a:xfrm>
            <a:off x="2651250" y="2268550"/>
            <a:ext cx="4510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Challenges</a:t>
            </a:r>
            <a:endParaRPr sz="6000"/>
          </a:p>
        </p:txBody>
      </p:sp>
      <p:sp>
        <p:nvSpPr>
          <p:cNvPr id="215" name="Google Shape;215;p31"/>
          <p:cNvSpPr txBox="1">
            <a:spLocks noGrp="1"/>
          </p:cNvSpPr>
          <p:nvPr>
            <p:ph type="ctrTitle"/>
          </p:nvPr>
        </p:nvSpPr>
        <p:spPr>
          <a:xfrm>
            <a:off x="3035400" y="865950"/>
            <a:ext cx="4092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Chapter 4 -</a:t>
            </a:r>
            <a:endParaRPr sz="6000"/>
          </a:p>
        </p:txBody>
      </p:sp>
      <p:sp>
        <p:nvSpPr>
          <p:cNvPr id="216" name="Google Shape;216;p31"/>
          <p:cNvSpPr/>
          <p:nvPr/>
        </p:nvSpPr>
        <p:spPr>
          <a:xfrm>
            <a:off x="1844024" y="1044509"/>
            <a:ext cx="652963" cy="839462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4294967295"/>
          </p:nvPr>
        </p:nvSpPr>
        <p:spPr>
          <a:xfrm>
            <a:off x="1315775" y="1454950"/>
            <a:ext cx="71994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" sz="2500"/>
              <a:t>Unity's complexity demands deep knowledge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◈"/>
            </a:pPr>
            <a:r>
              <a:rPr lang="en" sz="2500"/>
              <a:t>OpenAI API integration tests technical limits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◈"/>
            </a:pPr>
            <a:r>
              <a:rPr lang="en" sz="2500"/>
              <a:t>Managing costs, API calls crucial for efficiency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◈"/>
            </a:pPr>
            <a:r>
              <a:rPr lang="en" sz="2500"/>
              <a:t>Balancing AI storytelling with interaction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◈"/>
            </a:pPr>
            <a:r>
              <a:rPr lang="en" sz="2500"/>
              <a:t>Keyword extraction integration posed challenges</a:t>
            </a:r>
            <a:endParaRPr sz="25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Possible Challenges</a:t>
            </a:r>
            <a:endParaRPr sz="3100"/>
          </a:p>
        </p:txBody>
      </p:sp>
      <p:sp>
        <p:nvSpPr>
          <p:cNvPr id="224" name="Google Shape;224;p32"/>
          <p:cNvSpPr/>
          <p:nvPr/>
        </p:nvSpPr>
        <p:spPr>
          <a:xfrm>
            <a:off x="1480902" y="616564"/>
            <a:ext cx="664746" cy="616966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ctrTitle"/>
          </p:nvPr>
        </p:nvSpPr>
        <p:spPr>
          <a:xfrm>
            <a:off x="2045700" y="2231150"/>
            <a:ext cx="5542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Verification plan</a:t>
            </a:r>
            <a:endParaRPr sz="6000"/>
          </a:p>
        </p:txBody>
      </p:sp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3163925" y="1067575"/>
            <a:ext cx="4092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Chapter 5 -</a:t>
            </a:r>
            <a:endParaRPr sz="6000"/>
          </a:p>
        </p:txBody>
      </p:sp>
      <p:sp>
        <p:nvSpPr>
          <p:cNvPr id="232" name="Google Shape;232;p33"/>
          <p:cNvSpPr/>
          <p:nvPr/>
        </p:nvSpPr>
        <p:spPr>
          <a:xfrm>
            <a:off x="1420250" y="1324206"/>
            <a:ext cx="587766" cy="64653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2368459" y="1315700"/>
            <a:ext cx="592045" cy="665454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239" name="Google Shape;239;p34"/>
          <p:cNvGraphicFramePr/>
          <p:nvPr/>
        </p:nvGraphicFramePr>
        <p:xfrm>
          <a:off x="1677175" y="1798306"/>
          <a:ext cx="6495800" cy="2423605"/>
        </p:xfrm>
        <a:graphic>
          <a:graphicData uri="http://schemas.openxmlformats.org/drawingml/2006/table">
            <a:tbl>
              <a:tblPr>
                <a:noFill/>
                <a:tableStyleId>{FD86C771-3888-4D5D-BB7D-DD918251B8B1}</a:tableStyleId>
              </a:tblPr>
              <a:tblGrid>
                <a:gridCol w="16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nos"/>
                          <a:ea typeface="Tinos"/>
                          <a:cs typeface="Tinos"/>
                          <a:sym typeface="Tinos"/>
                        </a:rPr>
                        <a:t>test</a:t>
                      </a:r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module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Tested Function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Expected Result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1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Gameplay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Input Processing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Accurate reflection of input in narrative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2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AI Integration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ChatGPT API assistant Integration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Relevant text generation for given prompts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3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AI Integration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Keyword Extraction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Correct keywords extracted from input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0" name="Google Shape;240;p34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Testing Plan - Key Points</a:t>
            </a:r>
            <a:endParaRPr sz="3100"/>
          </a:p>
        </p:txBody>
      </p:sp>
      <p:sp>
        <p:nvSpPr>
          <p:cNvPr id="241" name="Google Shape;241;p34"/>
          <p:cNvSpPr/>
          <p:nvPr/>
        </p:nvSpPr>
        <p:spPr>
          <a:xfrm>
            <a:off x="1525420" y="708817"/>
            <a:ext cx="548708" cy="627981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247" name="Google Shape;247;p35"/>
          <p:cNvGraphicFramePr/>
          <p:nvPr>
            <p:extLst>
              <p:ext uri="{D42A27DB-BD31-4B8C-83A1-F6EECF244321}">
                <p14:modId xmlns:p14="http://schemas.microsoft.com/office/powerpoint/2010/main" val="2224070064"/>
              </p:ext>
            </p:extLst>
          </p:nvPr>
        </p:nvGraphicFramePr>
        <p:xfrm>
          <a:off x="1677175" y="1798306"/>
          <a:ext cx="6495800" cy="2302170"/>
        </p:xfrm>
        <a:graphic>
          <a:graphicData uri="http://schemas.openxmlformats.org/drawingml/2006/table">
            <a:tbl>
              <a:tblPr>
                <a:noFill/>
                <a:tableStyleId>{FD86C771-3888-4D5D-BB7D-DD918251B8B1}</a:tableStyleId>
              </a:tblPr>
              <a:tblGrid>
                <a:gridCol w="16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nos"/>
                          <a:ea typeface="Tinos"/>
                          <a:cs typeface="Tinos"/>
                          <a:sym typeface="Tinos"/>
                        </a:rPr>
                        <a:t>test</a:t>
                      </a:r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module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Tested Function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Expected Result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Tinos"/>
                          <a:ea typeface="Tinos"/>
                          <a:cs typeface="Tinos"/>
                          <a:sym typeface="Tinos"/>
                        </a:rPr>
                        <a:t>4</a:t>
                      </a:r>
                      <a:endParaRPr sz="1100" dirty="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AI Integration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DALL·E Integration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Accurate and timely image generation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Tinos"/>
                          <a:ea typeface="Tinos"/>
                          <a:cs typeface="Tinos"/>
                          <a:sym typeface="Tinos"/>
                        </a:rPr>
                        <a:t>5</a:t>
                      </a:r>
                      <a:endParaRPr sz="1100" dirty="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Game Environment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Room Update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Room adjusts based on keywords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Tinos"/>
                          <a:ea typeface="Tinos"/>
                          <a:cs typeface="Tinos"/>
                          <a:sym typeface="Tinos"/>
                        </a:rPr>
                        <a:t>6</a:t>
                      </a:r>
                      <a:endParaRPr sz="1100" dirty="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User Interface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Navigation </a:t>
                      </a:r>
                      <a:endParaRPr sz="13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latin typeface="Tinos"/>
                          <a:ea typeface="Tinos"/>
                          <a:cs typeface="Tinos"/>
                          <a:sym typeface="Tinos"/>
                        </a:rPr>
                        <a:t>Intuitive and responsive UI navigation </a:t>
                      </a:r>
                      <a:endParaRPr sz="1300" b="1" dirty="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Testing Plan - Key Points</a:t>
            </a:r>
            <a:endParaRPr sz="3100"/>
          </a:p>
        </p:txBody>
      </p:sp>
      <p:sp>
        <p:nvSpPr>
          <p:cNvPr id="249" name="Google Shape;249;p35"/>
          <p:cNvSpPr/>
          <p:nvPr/>
        </p:nvSpPr>
        <p:spPr>
          <a:xfrm>
            <a:off x="1525420" y="708817"/>
            <a:ext cx="548708" cy="627981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Criteria for Evaluation</a:t>
            </a:r>
            <a:endParaRPr sz="3100" dirty="0"/>
          </a:p>
        </p:txBody>
      </p:sp>
      <p:sp>
        <p:nvSpPr>
          <p:cNvPr id="256" name="Google Shape;256;p36"/>
          <p:cNvSpPr/>
          <p:nvPr/>
        </p:nvSpPr>
        <p:spPr>
          <a:xfrm>
            <a:off x="1388703" y="637946"/>
            <a:ext cx="674655" cy="63297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body" idx="4294967295"/>
          </p:nvPr>
        </p:nvSpPr>
        <p:spPr>
          <a:xfrm>
            <a:off x="1614875" y="1088650"/>
            <a:ext cx="6675900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◈"/>
            </a:pPr>
            <a:r>
              <a:rPr lang="en" sz="1800" dirty="0"/>
              <a:t>Dynamic narrative and visual generation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◈"/>
            </a:pPr>
            <a:r>
              <a:rPr lang="en" sz="1800" dirty="0"/>
              <a:t>Adaptation to user input context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◈"/>
            </a:pPr>
            <a:r>
              <a:rPr lang="en" sz="1800" dirty="0"/>
              <a:t>Immersive and unique storytelling experience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◈"/>
            </a:pPr>
            <a:r>
              <a:rPr lang="en" sz="1800" dirty="0"/>
              <a:t>Coherence and relevance of stories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◈"/>
            </a:pPr>
            <a:r>
              <a:rPr lang="en" sz="1800" dirty="0"/>
              <a:t>Accuracy and effectiveness of keyword extraction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◈"/>
            </a:pPr>
            <a:r>
              <a:rPr lang="en" sz="1800" dirty="0"/>
              <a:t>Consistency in altering game environment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◈"/>
            </a:pPr>
            <a:r>
              <a:rPr lang="en" sz="1800" dirty="0"/>
              <a:t>User engagement and satisfaction levels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◈"/>
            </a:pPr>
            <a:r>
              <a:rPr lang="en" sz="1800" dirty="0"/>
              <a:t>Feedback and insights from playtesting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4262000" y="1114050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63" name="Google Shape;263;p37"/>
          <p:cNvSpPr txBox="1">
            <a:spLocks noGrp="1"/>
          </p:cNvSpPr>
          <p:nvPr>
            <p:ph type="ctrTitle" idx="4294967295"/>
          </p:nvPr>
        </p:nvSpPr>
        <p:spPr>
          <a:xfrm>
            <a:off x="1087575" y="1278550"/>
            <a:ext cx="32343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THANKS!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4294967295"/>
          </p:nvPr>
        </p:nvSpPr>
        <p:spPr>
          <a:xfrm>
            <a:off x="1087500" y="2249575"/>
            <a:ext cx="3234300" cy="16809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</a:rPr>
              <a:t>Any questions?</a:t>
            </a:r>
            <a:endParaRPr sz="18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652200" y="927025"/>
            <a:ext cx="63246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4294967295"/>
          </p:nvPr>
        </p:nvSpPr>
        <p:spPr>
          <a:xfrm>
            <a:off x="1315775" y="1226350"/>
            <a:ext cx="71994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en" sz="2800"/>
              <a:t>Decline in traditional storytelling engagement</a:t>
            </a:r>
            <a:endParaRPr sz="28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en" sz="2800"/>
              <a:t>Static, predictable stories lose appeal</a:t>
            </a:r>
            <a:endParaRPr sz="28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en" sz="2800"/>
              <a:t>Current attempts to address this issue focus on text-based engagement</a:t>
            </a:r>
            <a:endParaRPr sz="2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Background</a:t>
            </a:r>
            <a:endParaRPr sz="3100"/>
          </a:p>
        </p:txBody>
      </p:sp>
      <p:sp>
        <p:nvSpPr>
          <p:cNvPr id="90" name="Google Shape;90;p16"/>
          <p:cNvSpPr/>
          <p:nvPr/>
        </p:nvSpPr>
        <p:spPr>
          <a:xfrm>
            <a:off x="1315787" y="707408"/>
            <a:ext cx="714144" cy="63079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652200" y="927025"/>
            <a:ext cx="63246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Background</a:t>
            </a:r>
            <a:endParaRPr sz="3100"/>
          </a:p>
        </p:txBody>
      </p:sp>
      <p:sp>
        <p:nvSpPr>
          <p:cNvPr id="90" name="Google Shape;90;p16"/>
          <p:cNvSpPr/>
          <p:nvPr/>
        </p:nvSpPr>
        <p:spPr>
          <a:xfrm>
            <a:off x="1315787" y="707408"/>
            <a:ext cx="714144" cy="63079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DAC9A-BA21-F031-9B2C-F6F38CCF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39" y="1338200"/>
            <a:ext cx="4969869" cy="3185675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C0C0B5E0-DF2B-927B-7F9B-342B1585F9A4}"/>
              </a:ext>
            </a:extLst>
          </p:cNvPr>
          <p:cNvSpPr txBox="1"/>
          <p:nvPr/>
        </p:nvSpPr>
        <p:spPr>
          <a:xfrm>
            <a:off x="3029235" y="4235667"/>
            <a:ext cx="4512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Christina C, “Children and young people’s reading in 2019” National Literacy Trust research report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9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2651250" y="2268550"/>
            <a:ext cx="4510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Related Work</a:t>
            </a:r>
            <a:endParaRPr sz="6000"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3035400" y="865950"/>
            <a:ext cx="4092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Chapter 2 -</a:t>
            </a:r>
            <a:endParaRPr sz="6000"/>
          </a:p>
        </p:txBody>
      </p:sp>
      <p:sp>
        <p:nvSpPr>
          <p:cNvPr id="98" name="Google Shape;98;p17"/>
          <p:cNvSpPr/>
          <p:nvPr/>
        </p:nvSpPr>
        <p:spPr>
          <a:xfrm>
            <a:off x="2109674" y="1056075"/>
            <a:ext cx="805971" cy="8650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1423661" y="684527"/>
            <a:ext cx="729462" cy="699920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4294967295"/>
          </p:nvPr>
        </p:nvSpPr>
        <p:spPr>
          <a:xfrm>
            <a:off x="1315775" y="1454950"/>
            <a:ext cx="71994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en" sz="2800" dirty="0"/>
              <a:t>“AI-powered chatbots” maintaining interest in reading.</a:t>
            </a:r>
            <a:endParaRPr sz="2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◈"/>
            </a:pPr>
            <a:r>
              <a:rPr lang="en" sz="2800" dirty="0"/>
              <a:t>“AI Dungeon” offers infinite choice based stories.</a:t>
            </a:r>
            <a:endParaRPr sz="2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◈"/>
            </a:pPr>
            <a:r>
              <a:rPr lang="en" sz="2800" dirty="0"/>
              <a:t>“Digital storytelling platforms” create immersive and engaging stories.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Alternative Solutions</a:t>
            </a:r>
            <a:endParaRPr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1423661" y="684527"/>
            <a:ext cx="729462" cy="699920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Alternative Solutions</a:t>
            </a:r>
            <a:endParaRPr sz="31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2BBB8-8B1D-D9FA-3EB2-62BEF422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93" y="1405823"/>
            <a:ext cx="6125007" cy="3086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22E00-5FEB-4B0E-4303-F4FFB6FC7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645" y="881875"/>
            <a:ext cx="1467055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9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1255950" y="2093050"/>
            <a:ext cx="836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Expected Achievements</a:t>
            </a:r>
            <a:endParaRPr sz="5700"/>
          </a:p>
        </p:txBody>
      </p:sp>
      <p:sp>
        <p:nvSpPr>
          <p:cNvPr id="113" name="Google Shape;113;p19"/>
          <p:cNvSpPr txBox="1">
            <a:spLocks noGrp="1"/>
          </p:cNvSpPr>
          <p:nvPr>
            <p:ph type="ctrTitle"/>
          </p:nvPr>
        </p:nvSpPr>
        <p:spPr>
          <a:xfrm>
            <a:off x="4055750" y="889000"/>
            <a:ext cx="4092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Chapter 3 -</a:t>
            </a:r>
            <a:endParaRPr sz="6000"/>
          </a:p>
        </p:txBody>
      </p:sp>
      <p:sp>
        <p:nvSpPr>
          <p:cNvPr id="114" name="Google Shape;114;p19"/>
          <p:cNvSpPr/>
          <p:nvPr/>
        </p:nvSpPr>
        <p:spPr>
          <a:xfrm>
            <a:off x="2796686" y="888485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5" name="Google Shape;115;p19"/>
          <p:cNvSpPr/>
          <p:nvPr/>
        </p:nvSpPr>
        <p:spPr>
          <a:xfrm rot="1473024">
            <a:off x="1755080" y="1468091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2389966" y="945325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 rot="2487194">
            <a:off x="2386536" y="2070502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 idx="4294967295"/>
          </p:nvPr>
        </p:nvSpPr>
        <p:spPr>
          <a:xfrm>
            <a:off x="2177700" y="627975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Our Game - TaleWeaver</a:t>
            </a:r>
            <a:endParaRPr sz="310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556175" y="1419650"/>
            <a:ext cx="4118100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TaleWeaver is a game developed in Unity with the goal of integrating AI to create personalized, dynamic storytelling experiences.</a:t>
            </a:r>
            <a:endParaRPr sz="2100"/>
          </a:p>
        </p:txBody>
      </p:sp>
      <p:sp>
        <p:nvSpPr>
          <p:cNvPr id="124" name="Google Shape;124;p20"/>
          <p:cNvSpPr/>
          <p:nvPr/>
        </p:nvSpPr>
        <p:spPr>
          <a:xfrm>
            <a:off x="1447351" y="695950"/>
            <a:ext cx="548692" cy="63192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6059138" y="3356550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CHANGE THIS TEXT TO FIX IMAGE</a:t>
            </a:r>
            <a:endParaRPr sz="1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27" name="Google Shape;127;p20" descr="Vintage Mockingbird b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075" y="1443062"/>
            <a:ext cx="2388775" cy="22573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l="41991"/>
          <a:stretch/>
        </p:blipFill>
        <p:spPr>
          <a:xfrm>
            <a:off x="5983075" y="1439500"/>
            <a:ext cx="2388774" cy="2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6257372" y="3780950"/>
            <a:ext cx="18402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TaleWeaver - Book Scene in Unity</a:t>
            </a:r>
            <a:endParaRPr sz="1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709</Words>
  <Application>Microsoft Office PowerPoint</Application>
  <PresentationFormat>On-screen Show (16:9)</PresentationFormat>
  <Paragraphs>142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Arial</vt:lpstr>
      <vt:lpstr>Oswald</vt:lpstr>
      <vt:lpstr>Söhne</vt:lpstr>
      <vt:lpstr>IM Fell English SC</vt:lpstr>
      <vt:lpstr>Tinos</vt:lpstr>
      <vt:lpstr>EB Garamond</vt:lpstr>
      <vt:lpstr>Quintus template</vt:lpstr>
      <vt:lpstr>PowerPoint Presentation</vt:lpstr>
      <vt:lpstr>Introduction</vt:lpstr>
      <vt:lpstr>Background</vt:lpstr>
      <vt:lpstr>Background</vt:lpstr>
      <vt:lpstr>Related Work</vt:lpstr>
      <vt:lpstr>Alternative Solutions</vt:lpstr>
      <vt:lpstr>Alternative Solutions</vt:lpstr>
      <vt:lpstr>Expected Achievements</vt:lpstr>
      <vt:lpstr>Our Game - TaleWeaver</vt:lpstr>
      <vt:lpstr>Story Integrated By AI</vt:lpstr>
      <vt:lpstr>Adaptive Game Environments</vt:lpstr>
      <vt:lpstr>Game Logic Designed by Developers</vt:lpstr>
      <vt:lpstr>PowerPoint Presentation</vt:lpstr>
      <vt:lpstr>PowerPoint Presentation</vt:lpstr>
      <vt:lpstr>Screens and Flow</vt:lpstr>
      <vt:lpstr>Main Menu</vt:lpstr>
      <vt:lpstr>Start Game and player  selection </vt:lpstr>
      <vt:lpstr>Start New Adventure </vt:lpstr>
      <vt:lpstr>Environment Exploration</vt:lpstr>
      <vt:lpstr>Book Interaction</vt:lpstr>
      <vt:lpstr>Pause Menu </vt:lpstr>
      <vt:lpstr>Challenges</vt:lpstr>
      <vt:lpstr>Possible Challenges</vt:lpstr>
      <vt:lpstr>Verification plan</vt:lpstr>
      <vt:lpstr>Testing Plan - Key Points</vt:lpstr>
      <vt:lpstr>Testing Plan - Key Points</vt:lpstr>
      <vt:lpstr>Criteria for Evaluation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רון שחר</dc:creator>
  <cp:lastModifiedBy>ניצן ממן</cp:lastModifiedBy>
  <cp:revision>5</cp:revision>
  <dcterms:modified xsi:type="dcterms:W3CDTF">2024-05-24T12:49:35Z</dcterms:modified>
</cp:coreProperties>
</file>